
<file path=[Content_Types].xml><?xml version="1.0" encoding="utf-8"?>
<Types xmlns="http://schemas.openxmlformats.org/package/2006/content-types">
  <Default Extension="xml" ContentType="application/xml"/>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2" r:id="rId8"/>
    <p:sldId id="265" r:id="rId9"/>
    <p:sldId id="266" r:id="rId10"/>
    <p:sldId id="268" r:id="rId11"/>
    <p:sldId id="267" r:id="rId12"/>
    <p:sldId id="269" r:id="rId13"/>
    <p:sldId id="270" r:id="rId14"/>
    <p:sldId id="272" r:id="rId15"/>
    <p:sldId id="273" r:id="rId16"/>
    <p:sldId id="274" r:id="rId17"/>
    <p:sldId id="276" r:id="rId18"/>
    <p:sldId id="280" r:id="rId19"/>
    <p:sldId id="279" r:id="rId20"/>
    <p:sldId id="260" r:id="rId21"/>
    <p:sldId id="261" r:id="rId22"/>
  </p:sldIdLst>
  <p:sldSz cx="9144000" cy="5143500"/>
  <p:notesSz cx="6858000" cy="9144000"/>
  <p:embeddedFontLst>
    <p:embeddedFont>
      <p:font typeface="Roboto" panose="02000000000000000000"/>
      <p:regular r:id="rId26"/>
      <p:bold r:id="rId27"/>
      <p:italic r:id="rId28"/>
      <p:boldItalic r:id="rId29"/>
    </p:embeddedFont>
    <p:embeddedFont>
      <p:font typeface="Roboto Light" panose="02000000000000000000"/>
      <p:regular r:id="rId30"/>
      <p:bold r:id="rId31"/>
      <p:italic r:id="rId32"/>
      <p:boldItalic r:id="rId33"/>
    </p:embeddedFont>
    <p:embeddedFont>
      <p:font typeface="Roboto Medium" panose="02000000000000000000"/>
      <p:regular r:id="rId34"/>
      <p:bold r:id="rId35"/>
      <p:italic r:id="rId36"/>
      <p:boldItalic r:id="rId37"/>
    </p:embeddedFont>
    <p:embeddedFont>
      <p:font typeface="Roboto Black" panose="02000000000000000000"/>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72" userDrawn="1">
          <p15:clr>
            <a:srgbClr val="9AA0A6"/>
          </p15:clr>
        </p15:guide>
        <p15:guide id="4" orient="horz" pos="3195" userDrawn="1">
          <p15:clr>
            <a:srgbClr val="9AA0A6"/>
          </p15:clr>
        </p15:guide>
        <p15:guide id="5" pos="5688" userDrawn="1">
          <p15:clr>
            <a:srgbClr val="9AA0A6"/>
          </p15:clr>
        </p15:guide>
        <p15:guide id="6" orient="horz" pos="89" userDrawn="1">
          <p15:clr>
            <a:srgbClr val="9AA0A6"/>
          </p15:clr>
        </p15:guide>
        <p15:guide id="7" pos="294"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 pos="72"/>
        <p:guide orient="horz" pos="3195"/>
        <p:guide pos="5688"/>
        <p:guide orient="horz" pos="89"/>
        <p:guide pos="29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ustomXml" Target="../customXml/item4.xml"/><Relationship Id="rId41" Type="http://schemas.openxmlformats.org/officeDocument/2006/relationships/customXml" Target="../customXml/item3.xml"/><Relationship Id="rId40" Type="http://schemas.openxmlformats.org/officeDocument/2006/relationships/customXml" Target="../customXml/item2.xml"/><Relationship Id="rId4" Type="http://schemas.openxmlformats.org/officeDocument/2006/relationships/notesMaster" Target="notesMasters/notesMaster1.xml"/><Relationship Id="rId39" Type="http://schemas.openxmlformats.org/officeDocument/2006/relationships/customXml" Target="../customXml/item1.xml"/><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g123574bb244_1_3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3574bb244_1_3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123574bb24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3574bb24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12330345b61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330345b61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image" Target="../media/image16.png"/><Relationship Id="rId4" Type="http://schemas.microsoft.com/office/2007/relationships/media" Target="../media/media4.mp4"/><Relationship Id="rId3" Type="http://schemas.openxmlformats.org/officeDocument/2006/relationships/video" Target="../media/media4.mp4"/><Relationship Id="rId2" Type="http://schemas.openxmlformats.org/officeDocument/2006/relationships/image" Target="../media/image4.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image" Target="../media/image17.png"/><Relationship Id="rId4" Type="http://schemas.microsoft.com/office/2007/relationships/media" Target="../media/media5.mp4"/><Relationship Id="rId3" Type="http://schemas.openxmlformats.org/officeDocument/2006/relationships/video" Target="../media/media5.mp4"/><Relationship Id="rId2" Type="http://schemas.openxmlformats.org/officeDocument/2006/relationships/image" Target="../media/image4.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11.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4.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1"/>
          <a:srcRect l="-17330" r="17330"/>
          <a:stretch>
            <a:fillRect/>
          </a:stretch>
        </p:blipFill>
        <p:spPr>
          <a:xfrm>
            <a:off x="150" y="0"/>
            <a:ext cx="9143700" cy="5143500"/>
          </a:xfrm>
          <a:prstGeom prst="rect">
            <a:avLst/>
          </a:prstGeom>
          <a:noFill/>
          <a:ln>
            <a:noFill/>
          </a:ln>
        </p:spPr>
      </p:pic>
      <p:pic>
        <p:nvPicPr>
          <p:cNvPr id="55" name="Google Shape;55;p13"/>
          <p:cNvPicPr preferRelativeResize="0"/>
          <p:nvPr/>
        </p:nvPicPr>
        <p:blipFill>
          <a:blip r:embed="rId2"/>
          <a:stretch>
            <a:fillRect/>
          </a:stretch>
        </p:blipFill>
        <p:spPr>
          <a:xfrm>
            <a:off x="114300" y="114299"/>
            <a:ext cx="2220452" cy="560500"/>
          </a:xfrm>
          <a:prstGeom prst="rect">
            <a:avLst/>
          </a:prstGeom>
          <a:noFill/>
          <a:ln>
            <a:noFill/>
          </a:ln>
        </p:spPr>
      </p:pic>
      <p:sp>
        <p:nvSpPr>
          <p:cNvPr id="56" name="Google Shape;56;p13"/>
          <p:cNvSpPr txBox="1"/>
          <p:nvPr/>
        </p:nvSpPr>
        <p:spPr>
          <a:xfrm>
            <a:off x="511175" y="1336675"/>
            <a:ext cx="5953125" cy="15354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4400" b="1">
                <a:solidFill>
                  <a:schemeClr val="lt1"/>
                </a:solidFill>
                <a:latin typeface="Roboto" panose="02000000000000000000"/>
                <a:ea typeface="Roboto" panose="02000000000000000000"/>
                <a:cs typeface="Roboto" panose="02000000000000000000"/>
                <a:sym typeface="Roboto" panose="02000000000000000000"/>
              </a:rPr>
              <a:t>Azure Document  Intelligence</a:t>
            </a:r>
            <a:endParaRPr lang="en-US" altLang="en-GB" sz="4400"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57" name="Google Shape;57;p13"/>
          <p:cNvSpPr txBox="1"/>
          <p:nvPr/>
        </p:nvSpPr>
        <p:spPr>
          <a:xfrm>
            <a:off x="637875" y="2945000"/>
            <a:ext cx="4646700"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Roboto Light" panose="02000000000000000000"/>
                <a:ea typeface="Roboto Light" panose="02000000000000000000"/>
                <a:cs typeface="Roboto Light" panose="02000000000000000000"/>
                <a:sym typeface="Roboto Light" panose="02000000000000000000"/>
              </a:rPr>
              <a:t>Author: </a:t>
            </a:r>
            <a:r>
              <a:rPr lang="en-US" altLang="en-GB">
                <a:solidFill>
                  <a:schemeClr val="lt1"/>
                </a:solidFill>
                <a:latin typeface="Roboto Light" panose="02000000000000000000"/>
                <a:ea typeface="Roboto Light" panose="02000000000000000000"/>
                <a:cs typeface="Roboto Light" panose="02000000000000000000"/>
                <a:sym typeface="Roboto Light" panose="02000000000000000000"/>
              </a:rPr>
              <a:t>Phat.Tran</a:t>
            </a:r>
            <a:endParaRPr lang="en-US" altLang="en-GB">
              <a:solidFill>
                <a:schemeClr val="lt1"/>
              </a:solidFill>
              <a:latin typeface="Roboto Light" panose="02000000000000000000"/>
              <a:ea typeface="Roboto Light" panose="02000000000000000000"/>
              <a:cs typeface="Roboto Light" panose="02000000000000000000"/>
              <a:sym typeface="Roboto Light" panose="02000000000000000000"/>
            </a:endParaRPr>
          </a:p>
        </p:txBody>
      </p:sp>
      <p:sp>
        <p:nvSpPr>
          <p:cNvPr id="58" name="Google Shape;58;p13"/>
          <p:cNvSpPr txBox="1"/>
          <p:nvPr/>
        </p:nvSpPr>
        <p:spPr>
          <a:xfrm>
            <a:off x="637875" y="4506150"/>
            <a:ext cx="1032600" cy="3657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rPr>
              <a:t>01</a:t>
            </a:r>
            <a:r>
              <a:rPr lang="en-GB" sz="1200">
                <a:solidFill>
                  <a:schemeClr val="lt1"/>
                </a:solidFill>
                <a:latin typeface="Roboto Medium" panose="02000000000000000000"/>
                <a:ea typeface="Roboto Medium" panose="02000000000000000000"/>
                <a:cs typeface="Roboto Medium" panose="02000000000000000000"/>
                <a:sym typeface="Roboto Medium" panose="02000000000000000000"/>
              </a:rPr>
              <a:t>/</a:t>
            </a:r>
            <a:r>
              <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rPr>
              <a:t>2025</a:t>
            </a:r>
            <a:endPar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583565"/>
          </a:xfrm>
          <a:prstGeom prst="rect">
            <a:avLst/>
          </a:prstGeom>
          <a:noFill/>
        </p:spPr>
        <p:txBody>
          <a:bodyPr wrap="square" rtlCol="0">
            <a:spAutoFit/>
          </a:bodyPr>
          <a:p>
            <a:r>
              <a:rPr lang="en-US" altLang="en-US" sz="1600" b="1">
                <a:sym typeface="+mn-ea"/>
              </a:rPr>
              <a:t>General documents (Similar to the Layout model but also extracts key-value pairs along with text and structure.)</a:t>
            </a:r>
            <a:endParaRPr lang="en-US" altLang="en-US" sz="1600" b="1"/>
          </a:p>
        </p:txBody>
      </p:sp>
      <p:pic>
        <p:nvPicPr>
          <p:cNvPr id="4" name="Layou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76935" y="1327785"/>
            <a:ext cx="7390130" cy="33616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Prebuilt models</a:t>
            </a:r>
            <a:endParaRPr lang="en-US" altLang="en-US" sz="2400" b="1"/>
          </a:p>
        </p:txBody>
      </p:sp>
      <p:pic>
        <p:nvPicPr>
          <p:cNvPr id="4" name="Picture 3"/>
          <p:cNvPicPr>
            <a:picLocks noChangeAspect="1"/>
          </p:cNvPicPr>
          <p:nvPr/>
        </p:nvPicPr>
        <p:blipFill>
          <a:blip r:embed="rId3"/>
          <a:stretch>
            <a:fillRect/>
          </a:stretch>
        </p:blipFill>
        <p:spPr>
          <a:xfrm>
            <a:off x="4023360" y="311785"/>
            <a:ext cx="3790315" cy="4520565"/>
          </a:xfrm>
          <a:prstGeom prst="rect">
            <a:avLst/>
          </a:prstGeom>
        </p:spPr>
      </p:pic>
      <p:sp>
        <p:nvSpPr>
          <p:cNvPr id="5" name="Text Box 4"/>
          <p:cNvSpPr txBox="1"/>
          <p:nvPr/>
        </p:nvSpPr>
        <p:spPr>
          <a:xfrm>
            <a:off x="654050" y="1271905"/>
            <a:ext cx="3129915" cy="737235"/>
          </a:xfrm>
          <a:prstGeom prst="rect">
            <a:avLst/>
          </a:prstGeom>
          <a:noFill/>
        </p:spPr>
        <p:txBody>
          <a:bodyPr wrap="square" rtlCol="0" anchor="t">
            <a:spAutoFit/>
          </a:bodyPr>
          <a:p>
            <a:pPr marL="285750" lvl="0" indent="-285750">
              <a:buFont typeface="Arial" panose="020B0604020202020204" pitchFamily="34" charset="0"/>
              <a:buChar char="•"/>
            </a:pPr>
            <a:r>
              <a:rPr lang="en-US" altLang="en-US">
                <a:sym typeface="+mn-ea"/>
              </a:rPr>
              <a:t>Extract data from unique document types using the following prebuilt models</a:t>
            </a:r>
            <a:endParaRPr lang="en-US" altLang="en-U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Prebuilt models</a:t>
            </a:r>
            <a:endParaRPr lang="en-US" altLang="en-US" sz="2400" b="1"/>
          </a:p>
        </p:txBody>
      </p:sp>
      <p:pic>
        <p:nvPicPr>
          <p:cNvPr id="3" name="Prebuil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989965" y="1183005"/>
            <a:ext cx="7163435" cy="35052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Custom models</a:t>
            </a:r>
            <a:endParaRPr lang="en-US" altLang="en-US" sz="2400" b="1"/>
          </a:p>
        </p:txBody>
      </p:sp>
      <p:pic>
        <p:nvPicPr>
          <p:cNvPr id="3" name="Picture 2"/>
          <p:cNvPicPr>
            <a:picLocks noChangeAspect="1"/>
          </p:cNvPicPr>
          <p:nvPr/>
        </p:nvPicPr>
        <p:blipFill>
          <a:blip r:embed="rId3"/>
          <a:stretch>
            <a:fillRect/>
          </a:stretch>
        </p:blipFill>
        <p:spPr>
          <a:xfrm>
            <a:off x="2204720" y="1162050"/>
            <a:ext cx="4733925" cy="2819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Train a custom model</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Train a custom model</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1" name="Text Box 0"/>
          <p:cNvSpPr txBox="1"/>
          <p:nvPr/>
        </p:nvSpPr>
        <p:spPr>
          <a:xfrm>
            <a:off x="466725" y="607695"/>
            <a:ext cx="8346440" cy="4165600"/>
          </a:xfrm>
          <a:prstGeom prst="rect">
            <a:avLst/>
          </a:prstGeom>
          <a:noFill/>
        </p:spPr>
        <p:txBody>
          <a:bodyPr wrap="square" rtlCol="0">
            <a:noAutofit/>
          </a:bodyPr>
          <a:p>
            <a:r>
              <a:rPr lang="en-US" altLang="en-US"/>
              <a:t>Training Types in Azure Document Intelligence:</a:t>
            </a:r>
            <a:endParaRPr lang="en-US" altLang="en-US"/>
          </a:p>
          <a:p>
            <a:endParaRPr lang="en-US" altLang="en-US"/>
          </a:p>
          <a:p>
            <a:pPr marL="742950" lvl="1" indent="-285750">
              <a:buFont typeface="Arial" panose="020B0604020202020204" pitchFamily="34" charset="0"/>
              <a:buChar char="•"/>
            </a:pPr>
            <a:r>
              <a:rPr lang="en-US" altLang="en-US" b="1"/>
              <a:t>Neural Training:</a:t>
            </a:r>
            <a:r>
              <a:rPr lang="en-US" altLang="en-US"/>
              <a:t> This approach is ideal for handling unstructured or semi-structured documents. The custom neural (or custom document) model leverages deep learning techniques and a base model trained on a vast collection of documents. When you train this model with a labeled dataset, it fine-tunes or adapts to your specific data, enabling it to handle diverse layouts and formats effectively.</a:t>
            </a:r>
            <a:endParaRPr lang="en-US" altLang="en-US"/>
          </a:p>
          <a:p>
            <a:pPr marL="742950" lvl="1" indent="-285750">
              <a:buFont typeface="Arial" panose="020B0604020202020204" pitchFamily="34" charset="0"/>
              <a:buChar char="•"/>
            </a:pPr>
            <a:r>
              <a:rPr lang="en-US" altLang="en-US" b="1">
                <a:sym typeface="+mn-ea"/>
              </a:rPr>
              <a:t>Template Training: </a:t>
            </a:r>
            <a:r>
              <a:rPr lang="en-US" altLang="en-US">
                <a:sym typeface="+mn-ea"/>
              </a:rPr>
              <a:t>This method is best suited for structured documents. The custom template (or custom form) model is designed to work with documents that follow a consistent visual template. Your training dataset should consist of structured documents with a static and predictable layout across all instances. This ensures accurate extraction of labeled data based on the fixed formatting.</a:t>
            </a:r>
            <a:r>
              <a:rPr lang="en-US" altLang="en-US"/>
              <a:t> </a:t>
            </a: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Train a custom model</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pic>
        <p:nvPicPr>
          <p:cNvPr id="1" name="LableData">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570230" y="629920"/>
            <a:ext cx="7949565" cy="385127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Train a custom model</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pic>
        <p:nvPicPr>
          <p:cNvPr id="1" name="ReTrain">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624840" y="727710"/>
            <a:ext cx="7894955" cy="36887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110" name="Google Shape;110;p17"/>
          <p:cNvPicPr preferRelativeResize="0"/>
          <p:nvPr/>
        </p:nvPicPr>
        <p:blipFill>
          <a:blip r:embed="rId2"/>
          <a:stretch>
            <a:fillRect/>
          </a:stretch>
        </p:blipFill>
        <p:spPr>
          <a:xfrm>
            <a:off x="114300" y="4689483"/>
            <a:ext cx="1518224" cy="383150"/>
          </a:xfrm>
          <a:prstGeom prst="rect">
            <a:avLst/>
          </a:prstGeom>
          <a:noFill/>
          <a:ln>
            <a:noFill/>
          </a:ln>
        </p:spPr>
      </p:pic>
      <p:sp>
        <p:nvSpPr>
          <p:cNvPr id="111" name="Google Shape;111;p17"/>
          <p:cNvSpPr txBox="1"/>
          <p:nvPr/>
        </p:nvSpPr>
        <p:spPr>
          <a:xfrm>
            <a:off x="357300" y="2202300"/>
            <a:ext cx="665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a:solidFill>
                  <a:srgbClr val="8DC63F"/>
                </a:solidFill>
                <a:latin typeface="Roboto" panose="02000000000000000000"/>
                <a:ea typeface="Roboto" panose="02000000000000000000"/>
                <a:cs typeface="Roboto" panose="02000000000000000000"/>
                <a:sym typeface="Roboto" panose="02000000000000000000"/>
              </a:rPr>
              <a:t>Q &amp; A</a:t>
            </a:r>
            <a:endParaRPr sz="3600" b="1">
              <a:solidFill>
                <a:srgbClr val="8DC63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1"/>
          <a:stretch>
            <a:fillRect/>
          </a:stretch>
        </p:blipFill>
        <p:spPr>
          <a:xfrm>
            <a:off x="0" y="0"/>
            <a:ext cx="9144000" cy="5143500"/>
          </a:xfrm>
          <a:prstGeom prst="rect">
            <a:avLst/>
          </a:prstGeom>
          <a:noFill/>
          <a:ln>
            <a:noFill/>
          </a:ln>
        </p:spPr>
      </p:pic>
      <p:sp>
        <p:nvSpPr>
          <p:cNvPr id="117" name="Google Shape;117;p18"/>
          <p:cNvSpPr txBox="1"/>
          <p:nvPr/>
        </p:nvSpPr>
        <p:spPr>
          <a:xfrm>
            <a:off x="1895400" y="2202308"/>
            <a:ext cx="535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lt1"/>
                </a:solidFill>
                <a:latin typeface="Roboto" panose="02000000000000000000"/>
                <a:ea typeface="Roboto" panose="02000000000000000000"/>
                <a:cs typeface="Roboto" panose="02000000000000000000"/>
                <a:sym typeface="Roboto" panose="02000000000000000000"/>
              </a:rPr>
              <a:t>THANK YOU!</a:t>
            </a:r>
            <a:endParaRPr sz="3600"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118" name="Google Shape;118;p18"/>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9" name="Google Shape;119;p18"/>
          <p:cNvPicPr preferRelativeResize="0"/>
          <p:nvPr/>
        </p:nvPicPr>
        <p:blipFill>
          <a:blip r:embed="rId2"/>
          <a:stretch>
            <a:fillRect/>
          </a:stretch>
        </p:blipFill>
        <p:spPr>
          <a:xfrm>
            <a:off x="114300" y="4689483"/>
            <a:ext cx="1518224" cy="383150"/>
          </a:xfrm>
          <a:prstGeom prst="rect">
            <a:avLst/>
          </a:prstGeom>
          <a:noFill/>
          <a:ln>
            <a:noFill/>
          </a:ln>
        </p:spPr>
      </p:pic>
      <p:sp>
        <p:nvSpPr>
          <p:cNvPr id="120" name="Google Shape;120;p18"/>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1"/>
          <a:srcRect l="-28029" r="28030"/>
          <a:stretch>
            <a:fillRect/>
          </a:stretch>
        </p:blipFill>
        <p:spPr>
          <a:xfrm>
            <a:off x="225" y="0"/>
            <a:ext cx="9143700" cy="5143500"/>
          </a:xfrm>
          <a:prstGeom prst="rect">
            <a:avLst/>
          </a:prstGeom>
          <a:noFill/>
          <a:ln>
            <a:noFill/>
          </a:ln>
        </p:spPr>
      </p:pic>
      <p:pic>
        <p:nvPicPr>
          <p:cNvPr id="64" name="Google Shape;64;p14"/>
          <p:cNvPicPr preferRelativeResize="0"/>
          <p:nvPr/>
        </p:nvPicPr>
        <p:blipFill rotWithShape="1">
          <a:blip r:embed="rId2"/>
          <a:srcRect t="49" b="39"/>
          <a:stretch>
            <a:fillRect/>
          </a:stretch>
        </p:blipFill>
        <p:spPr>
          <a:xfrm>
            <a:off x="114300" y="4689483"/>
            <a:ext cx="1518224" cy="383150"/>
          </a:xfrm>
          <a:prstGeom prst="rect">
            <a:avLst/>
          </a:prstGeom>
          <a:noFill/>
          <a:ln>
            <a:noFill/>
          </a:ln>
        </p:spPr>
      </p:pic>
      <p:grpSp>
        <p:nvGrpSpPr>
          <p:cNvPr id="65" name="Google Shape;65;p14"/>
          <p:cNvGrpSpPr/>
          <p:nvPr/>
        </p:nvGrpSpPr>
        <p:grpSpPr>
          <a:xfrm>
            <a:off x="394875" y="1013997"/>
            <a:ext cx="3341100" cy="1218985"/>
            <a:chOff x="394875" y="1014000"/>
            <a:chExt cx="3341100" cy="1218985"/>
          </a:xfrm>
        </p:grpSpPr>
        <p:sp>
          <p:nvSpPr>
            <p:cNvPr id="66" name="Google Shape;6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a:t>
              </a: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1.</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67" name="Google Shape;67;p14"/>
            <p:cNvSpPr txBox="1"/>
            <p:nvPr/>
          </p:nvSpPr>
          <p:spPr>
            <a:xfrm>
              <a:off x="394875" y="1559250"/>
              <a:ext cx="3341100" cy="6737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What is Azure Document Intelligence?</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pic>
        <p:nvPicPr>
          <p:cNvPr id="68" name="Google Shape;68;p14"/>
          <p:cNvPicPr preferRelativeResize="0"/>
          <p:nvPr/>
        </p:nvPicPr>
        <p:blipFill>
          <a:blip r:embed="rId3"/>
          <a:stretch>
            <a:fillRect/>
          </a:stretch>
        </p:blipFill>
        <p:spPr>
          <a:xfrm>
            <a:off x="114300" y="167250"/>
            <a:ext cx="202499" cy="440248"/>
          </a:xfrm>
          <a:prstGeom prst="rect">
            <a:avLst/>
          </a:prstGeom>
          <a:noFill/>
          <a:ln>
            <a:noFill/>
          </a:ln>
        </p:spPr>
      </p:pic>
      <p:grpSp>
        <p:nvGrpSpPr>
          <p:cNvPr id="69" name="Google Shape;69;p14"/>
          <p:cNvGrpSpPr/>
          <p:nvPr/>
        </p:nvGrpSpPr>
        <p:grpSpPr>
          <a:xfrm>
            <a:off x="394875" y="2150155"/>
            <a:ext cx="3341100" cy="972605"/>
            <a:chOff x="394875" y="1014000"/>
            <a:chExt cx="3341100" cy="972605"/>
          </a:xfrm>
        </p:grpSpPr>
        <p:sp>
          <p:nvSpPr>
            <p:cNvPr id="70" name="Google Shape;70;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02.</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1" name="Google Shape;71;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Model types</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2" name="Google Shape;72;p14"/>
          <p:cNvGrpSpPr/>
          <p:nvPr/>
        </p:nvGrpSpPr>
        <p:grpSpPr>
          <a:xfrm>
            <a:off x="394875" y="3264118"/>
            <a:ext cx="3341100" cy="972605"/>
            <a:chOff x="394875" y="1014000"/>
            <a:chExt cx="3341100" cy="972605"/>
          </a:xfrm>
        </p:grpSpPr>
        <p:sp>
          <p:nvSpPr>
            <p:cNvPr id="73" name="Google Shape;73;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03.</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4" name="Google Shape;74;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Train a custom model</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5" name="Google Shape;75;p14"/>
          <p:cNvGrpSpPr/>
          <p:nvPr/>
        </p:nvGrpSpPr>
        <p:grpSpPr>
          <a:xfrm>
            <a:off x="3200025" y="1013997"/>
            <a:ext cx="3341100" cy="972605"/>
            <a:chOff x="394875" y="1014000"/>
            <a:chExt cx="3341100" cy="972605"/>
          </a:xfrm>
        </p:grpSpPr>
        <p:sp>
          <p:nvSpPr>
            <p:cNvPr id="76" name="Google Shape;7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04.</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7" name="Google Shape;77;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1600" b="1">
                  <a:solidFill>
                    <a:srgbClr val="151B22"/>
                  </a:solidFill>
                  <a:latin typeface="Roboto" panose="02000000000000000000"/>
                  <a:ea typeface="Roboto" panose="02000000000000000000"/>
                  <a:cs typeface="Roboto" panose="02000000000000000000"/>
                  <a:sym typeface="Roboto" panose="02000000000000000000"/>
                </a:rPr>
                <a:t>Intergrate with .Net Core</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8" name="Google Shape;78;p14"/>
          <p:cNvGrpSpPr/>
          <p:nvPr/>
        </p:nvGrpSpPr>
        <p:grpSpPr>
          <a:xfrm>
            <a:off x="3200025" y="2150155"/>
            <a:ext cx="3341100" cy="972605"/>
            <a:chOff x="394875" y="1014000"/>
            <a:chExt cx="3341100" cy="972605"/>
          </a:xfrm>
        </p:grpSpPr>
        <p:sp>
          <p:nvSpPr>
            <p:cNvPr id="79" name="Google Shape;79;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05.</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0" name="Google Shape;80;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Pricing</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81" name="Google Shape;81;p14"/>
          <p:cNvGrpSpPr/>
          <p:nvPr/>
        </p:nvGrpSpPr>
        <p:grpSpPr>
          <a:xfrm>
            <a:off x="5985300" y="1013997"/>
            <a:ext cx="2654100" cy="976350"/>
            <a:chOff x="3200025" y="3153150"/>
            <a:chExt cx="2654100" cy="976350"/>
          </a:xfrm>
        </p:grpSpPr>
        <p:sp>
          <p:nvSpPr>
            <p:cNvPr id="82" name="Google Shape;82;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06.</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3" name="Google Shape;83;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rgbClr val="151B22"/>
                  </a:solidFill>
                  <a:latin typeface="Roboto" panose="02000000000000000000"/>
                  <a:ea typeface="Roboto" panose="02000000000000000000"/>
                  <a:cs typeface="Roboto" panose="02000000000000000000"/>
                  <a:sym typeface="Roboto" panose="02000000000000000000"/>
                </a:rPr>
                <a:t>&lt;&lt;Content item 6&gt;&gt;</a:t>
              </a:r>
              <a:endParaRPr sz="1600" b="1">
                <a:solidFill>
                  <a:srgbClr val="151B22"/>
                </a:solidFill>
                <a:latin typeface="Roboto" panose="02000000000000000000"/>
                <a:ea typeface="Roboto" panose="02000000000000000000"/>
                <a:cs typeface="Roboto" panose="02000000000000000000"/>
                <a:sym typeface="Roboto" panose="02000000000000000000"/>
              </a:endParaRPr>
            </a:p>
          </p:txBody>
        </p:sp>
      </p:grpSp>
      <p:sp>
        <p:nvSpPr>
          <p:cNvPr id="84" name="Google Shape;84;p1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lt1"/>
                </a:solidFill>
                <a:latin typeface="Roboto" panose="02000000000000000000"/>
                <a:ea typeface="Roboto" panose="02000000000000000000"/>
                <a:cs typeface="Roboto" panose="02000000000000000000"/>
                <a:sym typeface="Roboto" panose="02000000000000000000"/>
              </a:rPr>
              <a:t>TABLE OF CONTENTS</a:t>
            </a:r>
            <a:endParaRPr sz="2000" b="1">
              <a:solidFill>
                <a:srgbClr val="8DC63F"/>
              </a:solidFill>
              <a:latin typeface="Roboto" panose="02000000000000000000"/>
              <a:ea typeface="Roboto" panose="02000000000000000000"/>
              <a:cs typeface="Roboto" panose="02000000000000000000"/>
              <a:sym typeface="Roboto" panose="02000000000000000000"/>
            </a:endParaRPr>
          </a:p>
        </p:txBody>
      </p:sp>
      <p:grpSp>
        <p:nvGrpSpPr>
          <p:cNvPr id="85" name="Google Shape;85;p14"/>
          <p:cNvGrpSpPr/>
          <p:nvPr/>
        </p:nvGrpSpPr>
        <p:grpSpPr>
          <a:xfrm>
            <a:off x="5985300" y="2150155"/>
            <a:ext cx="2654100" cy="976350"/>
            <a:chOff x="3200025" y="3153150"/>
            <a:chExt cx="2654100" cy="976350"/>
          </a:xfrm>
        </p:grpSpPr>
        <p:sp>
          <p:nvSpPr>
            <p:cNvPr id="86" name="Google Shape;86;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07.</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7" name="Google Shape;87;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rgbClr val="151B22"/>
                  </a:solidFill>
                  <a:latin typeface="Roboto" panose="02000000000000000000"/>
                  <a:ea typeface="Roboto" panose="02000000000000000000"/>
                  <a:cs typeface="Roboto" panose="02000000000000000000"/>
                  <a:sym typeface="Roboto" panose="02000000000000000000"/>
                </a:rPr>
                <a:t>&lt;&lt;Content item 7&gt;&gt;</a:t>
              </a:r>
              <a:endParaRPr sz="1600" b="1">
                <a:solidFill>
                  <a:srgbClr val="151B22"/>
                </a:solidFill>
                <a:latin typeface="Roboto" panose="02000000000000000000"/>
                <a:ea typeface="Roboto" panose="02000000000000000000"/>
                <a:cs typeface="Roboto" panose="02000000000000000000"/>
                <a:sym typeface="Roboto" panose="020000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18434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3600" b="1">
                <a:solidFill>
                  <a:srgbClr val="151B22"/>
                </a:solidFill>
                <a:latin typeface="Roboto" panose="02000000000000000000"/>
                <a:ea typeface="Roboto" panose="02000000000000000000"/>
                <a:cs typeface="Roboto" panose="02000000000000000000"/>
                <a:sym typeface="Roboto" panose="02000000000000000000"/>
              </a:rPr>
              <a:t>What is Azure Document Intelligence?</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What is Azure Document Intelligence?</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pic>
        <p:nvPicPr>
          <p:cNvPr id="6" name="Picture 5"/>
          <p:cNvPicPr/>
          <p:nvPr/>
        </p:nvPicPr>
        <p:blipFill>
          <a:blip r:embed="rId3"/>
          <a:stretch>
            <a:fillRect/>
          </a:stretch>
        </p:blipFill>
        <p:spPr>
          <a:xfrm>
            <a:off x="316865" y="1012825"/>
            <a:ext cx="4305935" cy="2103120"/>
          </a:xfrm>
          <a:prstGeom prst="rect">
            <a:avLst/>
          </a:prstGeom>
        </p:spPr>
      </p:pic>
      <p:sp>
        <p:nvSpPr>
          <p:cNvPr id="8" name="Text Box 7"/>
          <p:cNvSpPr txBox="1"/>
          <p:nvPr/>
        </p:nvSpPr>
        <p:spPr>
          <a:xfrm>
            <a:off x="4788535" y="772795"/>
            <a:ext cx="3989070" cy="4048760"/>
          </a:xfrm>
          <a:prstGeom prst="rect">
            <a:avLst/>
          </a:prstGeom>
        </p:spPr>
        <p:txBody>
          <a:bodyPr>
            <a:noAutofit/>
          </a:bodyPr>
          <a:p>
            <a:r>
              <a:rPr lang="en-US" altLang="zh-CN" sz="1600"/>
              <a:t>Azure AI Document Intelligence is a cloud-based service by Azure AI that enables you to develop intelligent document processing solutions. By handling large volumes of data from various types of forms and documents, this service helps efficiently manage the speed at which information is collected and processed. It plays a crucial role in enhancing operational efficiency, making accurate data-driven decisions, and driving innovative advancements</a:t>
            </a:r>
            <a:endParaRPr lang="en-US" altLang="zh-CN"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Model types</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584200" y="909320"/>
            <a:ext cx="7975600" cy="1599565"/>
          </a:xfrm>
          <a:prstGeom prst="rect">
            <a:avLst/>
          </a:prstGeom>
          <a:noFill/>
        </p:spPr>
        <p:txBody>
          <a:bodyPr wrap="square" rtlCol="0">
            <a:spAutoFit/>
          </a:bodyPr>
          <a:p>
            <a:r>
              <a:rPr lang="en-US"/>
              <a:t>Azure Document Intelligence offers 3 model types for data extraction from input documents: </a:t>
            </a:r>
            <a:endParaRPr lang="en-US"/>
          </a:p>
          <a:p>
            <a:pPr marL="742950" lvl="1" indent="-285750">
              <a:buFont typeface="Arial" panose="020B0604020202020204" pitchFamily="34" charset="0"/>
              <a:buChar char="•"/>
            </a:pPr>
            <a:r>
              <a:rPr lang="en-US" altLang="en-US" b="1"/>
              <a:t>Document Analysis</a:t>
            </a:r>
            <a:r>
              <a:rPr lang="en-US" altLang="en-US"/>
              <a:t>: Extracts text, tables, structures, key-value pairs, and named entities from various documents.</a:t>
            </a:r>
            <a:endParaRPr lang="en-US" altLang="en-US"/>
          </a:p>
          <a:p>
            <a:pPr marL="742950" lvl="1" indent="-285750">
              <a:buFont typeface="Arial" panose="020B0604020202020204" pitchFamily="34" charset="0"/>
              <a:buChar char="•"/>
            </a:pPr>
            <a:r>
              <a:rPr lang="en-US" altLang="en-US" b="1"/>
              <a:t>Prebuilt Models</a:t>
            </a:r>
            <a:r>
              <a:rPr lang="en-US" altLang="en-US"/>
              <a:t>: Specialized models for specific document types like invoices, ID documents, and more.</a:t>
            </a:r>
            <a:endParaRPr lang="en-US" altLang="en-US"/>
          </a:p>
          <a:p>
            <a:pPr marL="742950" lvl="1" indent="-285750">
              <a:buFont typeface="Arial" panose="020B0604020202020204" pitchFamily="34" charset="0"/>
              <a:buChar char="•"/>
            </a:pPr>
            <a:r>
              <a:rPr lang="en-US" altLang="en-US" b="1"/>
              <a:t>Custom Models</a:t>
            </a:r>
            <a:r>
              <a:rPr lang="en-US" altLang="en-US"/>
              <a:t>: Allows training tailored models to classify documents and extract text, structure, or specific fields from forms or custom documents.</a:t>
            </a:r>
            <a:endParaRPr lang="en-US" altLang="en-US"/>
          </a:p>
        </p:txBody>
      </p:sp>
      <p:pic>
        <p:nvPicPr>
          <p:cNvPr id="4" name="Picture 3" descr="home-header-imag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2585" y="2508885"/>
            <a:ext cx="5705475" cy="2400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sym typeface="+mn-ea"/>
              </a:rPr>
              <a:t>Document analysis</a:t>
            </a:r>
            <a:endParaRPr lang="en-US" altLang="en-US" sz="2400" b="1"/>
          </a:p>
        </p:txBody>
      </p:sp>
      <p:pic>
        <p:nvPicPr>
          <p:cNvPr id="3" name="Picture 2"/>
          <p:cNvPicPr>
            <a:picLocks noChangeAspect="1"/>
          </p:cNvPicPr>
          <p:nvPr/>
        </p:nvPicPr>
        <p:blipFill>
          <a:blip r:embed="rId3"/>
          <a:stretch>
            <a:fillRect/>
          </a:stretch>
        </p:blipFill>
        <p:spPr>
          <a:xfrm>
            <a:off x="775970" y="1133475"/>
            <a:ext cx="7591425" cy="2876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337185"/>
          </a:xfrm>
          <a:prstGeom prst="rect">
            <a:avLst/>
          </a:prstGeom>
          <a:noFill/>
        </p:spPr>
        <p:txBody>
          <a:bodyPr wrap="square" rtlCol="0">
            <a:spAutoFit/>
          </a:bodyPr>
          <a:p>
            <a:r>
              <a:rPr lang="en-US" altLang="en-US" sz="1600" b="1">
                <a:sym typeface="+mn-ea"/>
              </a:rPr>
              <a:t>OCR/Read (</a:t>
            </a:r>
            <a:r>
              <a:rPr lang="en-US" altLang="en-US" sz="1600" b="1" i="1">
                <a:sym typeface="+mn-ea"/>
              </a:rPr>
              <a:t>Extract text from printed &amp; handwritten</a:t>
            </a:r>
            <a:r>
              <a:rPr lang="en-US" altLang="en-US" sz="1600" b="1">
                <a:sym typeface="+mn-ea"/>
              </a:rPr>
              <a:t>)</a:t>
            </a:r>
            <a:endParaRPr lang="en-US" altLang="en-US" sz="1600" b="1"/>
          </a:p>
        </p:txBody>
      </p:sp>
      <p:pic>
        <p:nvPicPr>
          <p:cNvPr id="3" name="OCR_Read">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54710" y="1181100"/>
            <a:ext cx="7434580" cy="34080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337185"/>
          </a:xfrm>
          <a:prstGeom prst="rect">
            <a:avLst/>
          </a:prstGeom>
          <a:noFill/>
        </p:spPr>
        <p:txBody>
          <a:bodyPr wrap="square" rtlCol="0">
            <a:spAutoFit/>
          </a:bodyPr>
          <a:p>
            <a:r>
              <a:rPr lang="en-US" altLang="en-US" sz="1600" b="1">
                <a:sym typeface="+mn-ea"/>
              </a:rPr>
              <a:t>Layout (</a:t>
            </a:r>
            <a:r>
              <a:rPr lang="en-US" altLang="en-US" sz="1600" b="1" i="1">
                <a:sym typeface="+mn-ea"/>
              </a:rPr>
              <a:t>Extract data in form tables, check boxes &amp; text)</a:t>
            </a:r>
            <a:r>
              <a:rPr lang="en-US" altLang="en-US" sz="1600" b="1">
                <a:sym typeface="+mn-ea"/>
              </a:rPr>
              <a:t>)</a:t>
            </a:r>
            <a:endParaRPr lang="en-US" altLang="en-US" sz="1600" b="1"/>
          </a:p>
        </p:txBody>
      </p:sp>
      <p:pic>
        <p:nvPicPr>
          <p:cNvPr id="4" name="Layou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76935" y="1181100"/>
            <a:ext cx="7390130" cy="33616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A6B226E1B9A14FA5D8F173266F7D75" ma:contentTypeVersion="4" ma:contentTypeDescription="Create a new document." ma:contentTypeScope="" ma:versionID="66c1a9b9604caadb4eb814baf2c8e3c4">
  <xsd:schema xmlns:xsd="http://www.w3.org/2001/XMLSchema" xmlns:xs="http://www.w3.org/2001/XMLSchema" xmlns:p="http://schemas.microsoft.com/office/2006/metadata/properties" xmlns:ns2="fe01843a-9382-46d3-9507-925beac8ebb5" xmlns:ns3="c948fb79-b46c-4270-bbd2-b4b254af2e58" targetNamespace="http://schemas.microsoft.com/office/2006/metadata/properties" ma:root="true" ma:fieldsID="be8dfd0d47dcd45ee1b02d7a211d577d" ns2:_="" ns3:_="">
    <xsd:import namespace="fe01843a-9382-46d3-9507-925beac8ebb5"/>
    <xsd:import namespace="c948fb79-b46c-4270-bbd2-b4b254af2e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01843a-9382-46d3-9507-925beac8eb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48fb79-b46c-4270-bbd2-b4b254af2e58"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dexed="true"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948fb79-b46c-4270-bbd2-b4b254af2e58">2JDTPY5N35QT-150438814-267</_dlc_DocId>
    <_dlc_DocIdUrl xmlns="c948fb79-b46c-4270-bbd2-b4b254af2e58">
      <Url>https://saigontechnology0.sharepoint.com/SDC/ISOSDC/_layouts/15/DocIdRedir.aspx?ID=2JDTPY5N35QT-150438814-267</Url>
      <Description>2JDTPY5N35QT-150438814-267</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2B5926F6-B44B-499B-9D7B-94D1B73EF728}">
  <ds:schemaRefs/>
</ds:datastoreItem>
</file>

<file path=customXml/itemProps2.xml><?xml version="1.0" encoding="utf-8"?>
<ds:datastoreItem xmlns:ds="http://schemas.openxmlformats.org/officeDocument/2006/customXml" ds:itemID="{61D167B7-BFBA-466A-B9EC-74D2A40D24F8}">
  <ds:schemaRefs/>
</ds:datastoreItem>
</file>

<file path=customXml/itemProps3.xml><?xml version="1.0" encoding="utf-8"?>
<ds:datastoreItem xmlns:ds="http://schemas.openxmlformats.org/officeDocument/2006/customXml" ds:itemID="{D295D8A0-EBFC-42C3-B2C4-6060DBA09B89}">
  <ds:schemaRefs/>
</ds:datastoreItem>
</file>

<file path=customXml/itemProps4.xml><?xml version="1.0" encoding="utf-8"?>
<ds:datastoreItem xmlns:ds="http://schemas.openxmlformats.org/officeDocument/2006/customXml" ds:itemID="{88800B18-B01A-4DB6-A7A3-1FA904A5B990}">
  <ds:schemaRefs/>
</ds:datastoreItem>
</file>

<file path=docProps/app.xml><?xml version="1.0" encoding="utf-8"?>
<Properties xmlns="http://schemas.openxmlformats.org/officeDocument/2006/extended-properties" xmlns:vt="http://schemas.openxmlformats.org/officeDocument/2006/docPropsVTypes">
  <TotalTime>0</TotalTime>
  <Words>2580</Words>
  <Application>WPS Presentation</Application>
  <PresentationFormat/>
  <Paragraphs>99</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SimSun</vt:lpstr>
      <vt:lpstr>Wingdings</vt:lpstr>
      <vt:lpstr>Arial</vt:lpstr>
      <vt:lpstr>Roboto</vt:lpstr>
      <vt:lpstr>Roboto Light</vt:lpstr>
      <vt:lpstr>Roboto Medium</vt:lpstr>
      <vt:lpstr>Roboto Black</vt:lpstr>
      <vt:lpstr>Microsoft YaHei</vt:lpstr>
      <vt:lpstr>Arial Unicode MS</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WPS_1736751673</cp:lastModifiedBy>
  <cp:revision>2</cp:revision>
  <dcterms:created xsi:type="dcterms:W3CDTF">2025-01-15T02:47:00Z</dcterms:created>
  <dcterms:modified xsi:type="dcterms:W3CDTF">2025-01-16T04:57:44Z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0x01010018A6B226E1B9A14FA5D8F173266F7D75</vt:lpwstr>
  </property>
  <property fmtid="{D5CDD505-2E9C-101B-9397-08002B2CF9AE}" pid="3" name="Order">
    <vt:r8>26700</vt:r8>
  </property>
  <property fmtid="{D5CDD505-2E9C-101B-9397-08002B2CF9AE}" pid="4" name="_dlc_DocIdItemGuid">
    <vt:lpwstr>fd08388e-f2b9-572c-b47c-bc73da98ffde</vt:lpwstr>
  </property>
  <property fmtid="{D5CDD505-2E9C-101B-9397-08002B2CF9AE}" pid="5" name="ICV">
    <vt:lpwstr>AEB51076E1E1477DB5A31CEC630B30D2_12</vt:lpwstr>
  </property>
  <property fmtid="{D5CDD505-2E9C-101B-9397-08002B2CF9AE}" pid="6" name="KSOProductBuildVer">
    <vt:lpwstr>1033-12.2.0.19805</vt:lpwstr>
  </property>
</Properties>
</file>